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064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117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56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945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07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0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317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5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8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26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93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899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2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hyperlink" Target="https://www.youtube.com/watch?v=j2MWz7t_GDs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48B4202-DCD5-4F8C-B481-743A989A9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974AB-A7F4-B408-26AD-206E7757D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999" y="4550230"/>
            <a:ext cx="10909073" cy="957902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latin typeface="Sassoon Infant Rg" panose="02000603020000020003" pitchFamily="2" charset="77"/>
              </a:rPr>
              <a:t>Christmas with the Aliens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23A6E-765E-F100-D703-ED8AA1391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999" y="5782457"/>
            <a:ext cx="10925101" cy="460536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A group of green alien dolls&#10;&#10;Description automatically generated">
            <a:extLst>
              <a:ext uri="{FF2B5EF4-FFF2-40B4-BE49-F238E27FC236}">
                <a16:creationId xmlns:a16="http://schemas.microsoft.com/office/drawing/2014/main" id="{BFED64D6-E116-1969-B2C9-36DA385663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47" r="2" b="34145"/>
          <a:stretch/>
        </p:blipFill>
        <p:spPr>
          <a:xfrm>
            <a:off x="1726114" y="865586"/>
            <a:ext cx="8739771" cy="2884367"/>
          </a:xfrm>
          <a:prstGeom prst="rect">
            <a:avLst/>
          </a:prstGeom>
        </p:spPr>
      </p:pic>
      <p:cxnSp>
        <p:nvCxnSpPr>
          <p:cNvPr id="12" name="!!Straight Connector">
            <a:extLst>
              <a:ext uri="{FF2B5EF4-FFF2-40B4-BE49-F238E27FC236}">
                <a16:creationId xmlns:a16="http://schemas.microsoft.com/office/drawing/2014/main" id="{F7F57F6B-E621-4E40-A34D-2FE12902A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45296"/>
            <a:ext cx="10515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EE702CF-91CE-4661-ACBF-3C8160D1B4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96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9EB287-7F2D-A8DD-4912-0901FF7F6DB1}"/>
              </a:ext>
            </a:extLst>
          </p:cNvPr>
          <p:cNvSpPr txBox="1"/>
          <p:nvPr/>
        </p:nvSpPr>
        <p:spPr>
          <a:xfrm>
            <a:off x="374573" y="132202"/>
            <a:ext cx="1723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Sassoon Infant Rg" panose="02000603020000020003" pitchFamily="2" charset="77"/>
              </a:rPr>
              <a:t>Camel Song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36A1C-53CC-CB61-9ECF-D3C59C082245}"/>
              </a:ext>
            </a:extLst>
          </p:cNvPr>
          <p:cNvSpPr txBox="1"/>
          <p:nvPr/>
        </p:nvSpPr>
        <p:spPr>
          <a:xfrm>
            <a:off x="374573" y="494788"/>
            <a:ext cx="7635039" cy="62566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0"/>
              </a:spcBef>
            </a:pP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I’m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a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camel</a:t>
            </a:r>
            <a:r>
              <a:rPr lang="en-GB" sz="1600" spc="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and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I</a:t>
            </a:r>
            <a:r>
              <a:rPr lang="en-GB" sz="1600" spc="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don’t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30" dirty="0">
                <a:latin typeface="Sassoon Infant Rg" panose="02000603020000020003" pitchFamily="2" charset="77"/>
                <a:cs typeface="Verdana"/>
              </a:rPr>
              <a:t>know</a:t>
            </a: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 marL="12700" marR="1380490">
              <a:lnSpc>
                <a:spcPts val="3170"/>
              </a:lnSpc>
              <a:spcBef>
                <a:spcPts val="300"/>
              </a:spcBef>
            </a:pPr>
            <a:r>
              <a:rPr lang="en-GB" sz="1600" spc="30" dirty="0">
                <a:latin typeface="Sassoon Infant Rg" panose="02000603020000020003" pitchFamily="2" charset="77"/>
                <a:cs typeface="Verdana"/>
              </a:rPr>
              <a:t>Why 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I’ve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got 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to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go across the desert </a:t>
            </a:r>
          </a:p>
          <a:p>
            <a:pPr marL="12700" marR="1380490">
              <a:lnSpc>
                <a:spcPts val="3170"/>
              </a:lnSpc>
              <a:spcBef>
                <a:spcPts val="300"/>
              </a:spcBef>
            </a:pPr>
            <a:r>
              <a:rPr lang="en-GB" sz="1600" spc="-53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I’m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a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camel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and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I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don’t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know</a:t>
            </a: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What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the fuss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is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all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about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tonight!</a:t>
            </a: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 marL="12700" marR="1562735">
              <a:lnSpc>
                <a:spcPct val="169000"/>
              </a:lnSpc>
              <a:spcBef>
                <a:spcPts val="5"/>
              </a:spcBef>
            </a:pP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I’ve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got 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to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travel across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the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desert </a:t>
            </a:r>
            <a:r>
              <a:rPr lang="en-GB" sz="1600" spc="-53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It’s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a good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job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I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had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a drink</a:t>
            </a: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 marL="12700" marR="5080">
              <a:lnSpc>
                <a:spcPct val="169000"/>
              </a:lnSpc>
            </a:pP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You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see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these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wise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men,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they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think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they’re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clever </a:t>
            </a:r>
            <a:r>
              <a:rPr lang="en-GB" sz="1600" spc="-530" dirty="0">
                <a:latin typeface="Sassoon Infant Rg" panose="02000603020000020003" pitchFamily="2" charset="77"/>
                <a:cs typeface="Verdana"/>
              </a:rPr>
              <a:t> </a:t>
            </a:r>
          </a:p>
          <a:p>
            <a:pPr marL="12700" marR="5080">
              <a:lnSpc>
                <a:spcPct val="169000"/>
              </a:lnSpc>
            </a:pP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But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they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haven’t even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stopped 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to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think!</a:t>
            </a: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 marL="12700" marR="1790700">
              <a:lnSpc>
                <a:spcPct val="176800"/>
              </a:lnSpc>
            </a:pP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But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it’s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ridiculous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if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you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ask </a:t>
            </a:r>
            <a:r>
              <a:rPr lang="en-GB" sz="1600" spc="30" dirty="0">
                <a:latin typeface="Sassoon Infant Rg" panose="02000603020000020003" pitchFamily="2" charset="77"/>
                <a:cs typeface="Verdana"/>
              </a:rPr>
              <a:t>me </a:t>
            </a:r>
            <a:r>
              <a:rPr lang="en-GB" sz="1600" spc="3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To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travel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all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that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way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just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to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see</a:t>
            </a: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 marL="12700" marR="1546225">
              <a:lnSpc>
                <a:spcPct val="169000"/>
              </a:lnSpc>
            </a:pP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A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little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baby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boy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and give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him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gold </a:t>
            </a:r>
            <a:r>
              <a:rPr lang="en-GB" sz="1600" spc="-53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But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I’m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a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camel-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I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do as I’m</a:t>
            </a:r>
            <a:r>
              <a:rPr lang="en-GB" sz="1600" spc="3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told</a:t>
            </a: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I’m a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camel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and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I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don’t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know</a:t>
            </a: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 marL="12700" marR="1380490">
              <a:lnSpc>
                <a:spcPct val="169000"/>
              </a:lnSpc>
            </a:pPr>
            <a:r>
              <a:rPr lang="en-GB" sz="1600" spc="30" dirty="0">
                <a:latin typeface="Sassoon Infant Rg" panose="02000603020000020003" pitchFamily="2" charset="77"/>
                <a:cs typeface="Verdana"/>
              </a:rPr>
              <a:t>Why 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I’ve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got 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to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go across the desert </a:t>
            </a:r>
          </a:p>
          <a:p>
            <a:pPr marL="12700" marR="1380490">
              <a:lnSpc>
                <a:spcPct val="169000"/>
              </a:lnSpc>
            </a:pPr>
            <a:r>
              <a:rPr lang="en-GB" sz="1600" spc="-53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I’m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a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camel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and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I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don’t </a:t>
            </a: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know</a:t>
            </a: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405"/>
              </a:spcBef>
            </a:pPr>
            <a:r>
              <a:rPr lang="en-GB" sz="1600" spc="25" dirty="0">
                <a:latin typeface="Sassoon Infant Rg" panose="02000603020000020003" pitchFamily="2" charset="77"/>
                <a:cs typeface="Verdana"/>
              </a:rPr>
              <a:t>What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the fuss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is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10" dirty="0">
                <a:latin typeface="Sassoon Infant Rg" panose="02000603020000020003" pitchFamily="2" charset="77"/>
                <a:cs typeface="Verdana"/>
              </a:rPr>
              <a:t>all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about</a:t>
            </a:r>
            <a:r>
              <a:rPr lang="en-GB" sz="1600" spc="15" dirty="0">
                <a:latin typeface="Sassoon Infant Rg" panose="02000603020000020003" pitchFamily="2" charset="77"/>
                <a:cs typeface="Verdana"/>
              </a:rPr>
              <a:t> </a:t>
            </a:r>
            <a:r>
              <a:rPr lang="en-GB" sz="1600" spc="20" dirty="0">
                <a:latin typeface="Sassoon Infant Rg" panose="02000603020000020003" pitchFamily="2" charset="77"/>
                <a:cs typeface="Verdana"/>
              </a:rPr>
              <a:t>tonight!</a:t>
            </a:r>
            <a:endParaRPr lang="en-GB" sz="1600" dirty="0">
              <a:latin typeface="Sassoon Infant Rg" panose="02000603020000020003" pitchFamily="2" charset="77"/>
              <a:cs typeface="Verdana"/>
            </a:endParaRPr>
          </a:p>
          <a:p>
            <a:endParaRPr lang="en-US" dirty="0"/>
          </a:p>
        </p:txBody>
      </p:sp>
      <p:pic>
        <p:nvPicPr>
          <p:cNvPr id="4" name="CAMEL02">
            <a:hlinkClick r:id="" action="ppaction://media"/>
            <a:extLst>
              <a:ext uri="{FF2B5EF4-FFF2-40B4-BE49-F238E27FC236}">
                <a16:creationId xmlns:a16="http://schemas.microsoft.com/office/drawing/2014/main" id="{8F339773-AD02-DA14-4A72-041905E68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1566" y="653600"/>
            <a:ext cx="812800" cy="812800"/>
          </a:xfrm>
          <a:prstGeom prst="rect">
            <a:avLst/>
          </a:prstGeom>
        </p:spPr>
      </p:pic>
      <p:pic>
        <p:nvPicPr>
          <p:cNvPr id="5" name="Lavender Class Camel Song">
            <a:hlinkClick r:id="" action="ppaction://media"/>
            <a:extLst>
              <a:ext uri="{FF2B5EF4-FFF2-40B4-BE49-F238E27FC236}">
                <a16:creationId xmlns:a16="http://schemas.microsoft.com/office/drawing/2014/main" id="{DBB8478F-8778-F41C-F4A1-0AA8703FEC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1566" y="2493089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CB4789-3433-4FBE-9159-35E454E3271F}"/>
              </a:ext>
            </a:extLst>
          </p:cNvPr>
          <p:cNvSpPr txBox="1"/>
          <p:nvPr/>
        </p:nvSpPr>
        <p:spPr>
          <a:xfrm>
            <a:off x="6378766" y="187287"/>
            <a:ext cx="1446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Rg" panose="02000603020000020003" pitchFamily="2" charset="77"/>
              </a:rPr>
              <a:t>Backing track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F08599-1A72-8377-23CF-B854D3563102}"/>
              </a:ext>
            </a:extLst>
          </p:cNvPr>
          <p:cNvSpPr txBox="1"/>
          <p:nvPr/>
        </p:nvSpPr>
        <p:spPr>
          <a:xfrm>
            <a:off x="6378766" y="3367446"/>
            <a:ext cx="1680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Rg" panose="02000603020000020003" pitchFamily="2" charset="77"/>
              </a:rPr>
              <a:t>Sing-along track</a:t>
            </a:r>
          </a:p>
        </p:txBody>
      </p:sp>
    </p:spTree>
    <p:extLst>
      <p:ext uri="{BB962C8B-B14F-4D97-AF65-F5344CB8AC3E}">
        <p14:creationId xmlns:p14="http://schemas.microsoft.com/office/powerpoint/2010/main" val="37688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lent night lyrics (karaoke) - instrumental music - piano and strings - Christmas song _ carol">
            <a:hlinkClick r:id="" action="ppaction://media"/>
            <a:extLst>
              <a:ext uri="{FF2B5EF4-FFF2-40B4-BE49-F238E27FC236}">
                <a16:creationId xmlns:a16="http://schemas.microsoft.com/office/drawing/2014/main" id="{AB46DD2B-9BC8-C6DD-EBB7-DCBCA889FF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906" y="5160658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5226E-6C18-AC36-28A2-3FFA84CAF40C}"/>
              </a:ext>
            </a:extLst>
          </p:cNvPr>
          <p:cNvSpPr txBox="1"/>
          <p:nvPr/>
        </p:nvSpPr>
        <p:spPr>
          <a:xfrm>
            <a:off x="451692" y="1905506"/>
            <a:ext cx="60375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latin typeface="Sassoon Infant Rg" panose="02000603020000020003" pitchFamily="2" charset="77"/>
              </a:rPr>
              <a:t>Silent night! Holy night!</a:t>
            </a:r>
            <a:br>
              <a:rPr lang="en-GB" sz="3200" dirty="0">
                <a:latin typeface="Sassoon Infant Rg" panose="02000603020000020003" pitchFamily="2" charset="77"/>
              </a:rPr>
            </a:br>
            <a:r>
              <a:rPr lang="en-GB" sz="3200" dirty="0">
                <a:latin typeface="Sassoon Infant Rg" panose="02000603020000020003" pitchFamily="2" charset="77"/>
              </a:rPr>
              <a:t>All is calm, all is bright</a:t>
            </a:r>
            <a:br>
              <a:rPr lang="en-GB" sz="3200" dirty="0">
                <a:latin typeface="Sassoon Infant Rg" panose="02000603020000020003" pitchFamily="2" charset="77"/>
              </a:rPr>
            </a:br>
            <a:r>
              <a:rPr lang="en-GB" sz="3200" dirty="0">
                <a:latin typeface="Sassoon Infant Rg" panose="02000603020000020003" pitchFamily="2" charset="77"/>
              </a:rPr>
              <a:t>’round yon virgin mother and child!</a:t>
            </a:r>
            <a:br>
              <a:rPr lang="en-GB" sz="3200" dirty="0">
                <a:latin typeface="Sassoon Infant Rg" panose="02000603020000020003" pitchFamily="2" charset="77"/>
              </a:rPr>
            </a:br>
            <a:r>
              <a:rPr lang="en-GB" sz="3200" dirty="0">
                <a:latin typeface="Sassoon Infant Rg" panose="02000603020000020003" pitchFamily="2" charset="77"/>
              </a:rPr>
              <a:t>Holy infant, so tender and mild,</a:t>
            </a:r>
            <a:br>
              <a:rPr lang="en-GB" sz="3200" dirty="0">
                <a:latin typeface="Sassoon Infant Rg" panose="02000603020000020003" pitchFamily="2" charset="77"/>
              </a:rPr>
            </a:br>
            <a:r>
              <a:rPr lang="en-GB" sz="3200" dirty="0">
                <a:latin typeface="Sassoon Infant Rg" panose="02000603020000020003" pitchFamily="2" charset="77"/>
              </a:rPr>
              <a:t>sleep in heavenly peace,</a:t>
            </a:r>
            <a:br>
              <a:rPr lang="en-GB" sz="3200" dirty="0">
                <a:latin typeface="Sassoon Infant Rg" panose="02000603020000020003" pitchFamily="2" charset="77"/>
              </a:rPr>
            </a:br>
            <a:r>
              <a:rPr lang="en-GB" sz="3200" dirty="0">
                <a:latin typeface="Sassoon Infant Rg" panose="02000603020000020003" pitchFamily="2" charset="77"/>
              </a:rPr>
              <a:t>sleep in heavenly peace.</a:t>
            </a:r>
            <a:endParaRPr lang="en-US" sz="3200" dirty="0">
              <a:latin typeface="Sassoon Infant Rg" panose="02000603020000020003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96698C-4670-C7E2-3519-ECC0F3104CA8}"/>
              </a:ext>
            </a:extLst>
          </p:cNvPr>
          <p:cNvSpPr txBox="1"/>
          <p:nvPr/>
        </p:nvSpPr>
        <p:spPr>
          <a:xfrm>
            <a:off x="451692" y="0"/>
            <a:ext cx="6312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Sassoon Infant Rg" panose="02000603020000020003" pitchFamily="2" charset="77"/>
              </a:rPr>
              <a:t>Silent Night</a:t>
            </a:r>
          </a:p>
          <a:p>
            <a:r>
              <a:rPr lang="en-US" sz="2800" b="1" u="sng" dirty="0">
                <a:latin typeface="Sassoon Infant Rg" panose="02000603020000020003" pitchFamily="2" charset="77"/>
              </a:rPr>
              <a:t>First time through- sing and sign</a:t>
            </a:r>
          </a:p>
          <a:p>
            <a:r>
              <a:rPr lang="en-US" sz="2800" b="1" u="sng" dirty="0">
                <a:latin typeface="Sassoon Infant Rg" panose="02000603020000020003" pitchFamily="2" charset="77"/>
              </a:rPr>
              <a:t>Second time- just sign</a:t>
            </a:r>
          </a:p>
          <a:p>
            <a:r>
              <a:rPr lang="en-US" sz="2800" b="1" u="sng" dirty="0">
                <a:latin typeface="Sassoon Infant Rg" panose="02000603020000020003" pitchFamily="2" charset="77"/>
              </a:rPr>
              <a:t>Third time- sing and sign quietly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8CEF91-FFBF-6A9B-1923-0FAFC041DEF3}"/>
              </a:ext>
            </a:extLst>
          </p:cNvPr>
          <p:cNvSpPr txBox="1"/>
          <p:nvPr/>
        </p:nvSpPr>
        <p:spPr>
          <a:xfrm>
            <a:off x="5772839" y="4638101"/>
            <a:ext cx="5709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https://www.youtube.com/watch?v=j2MWz7t_GDs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5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9F745A-428D-00B3-9EB6-DF2AE0FCD911}"/>
              </a:ext>
            </a:extLst>
          </p:cNvPr>
          <p:cNvSpPr txBox="1"/>
          <p:nvPr/>
        </p:nvSpPr>
        <p:spPr>
          <a:xfrm>
            <a:off x="242371" y="58846"/>
            <a:ext cx="7134645" cy="674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 Merry Christmas; 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 Merry Christmas;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 Merry Christmas and a Happy New Year.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tidings we bring to you and your kin;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 Merry Christmas and a Happy New Year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Oh, bring us some </a:t>
            </a:r>
            <a:r>
              <a:rPr lang="en-US" sz="18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figgy</a:t>
            </a:r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pudding;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Oh, bring us some </a:t>
            </a:r>
            <a:r>
              <a:rPr lang="en-US" sz="18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figgy</a:t>
            </a:r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pudding;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Oh, bring us some </a:t>
            </a:r>
            <a:r>
              <a:rPr lang="en-US" sz="1800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figgy</a:t>
            </a:r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pudding and a cup of good cheer. 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tidings we bring to you and your kin;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 Merry Christmas and a Happy New Year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won't go until we get some;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won't go until we get some;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won't go until we get some, so bring some out here.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tidings we bring to you and your kin;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 Merry Christmas and a Happy New Year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 Merry Christmas;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 Merry Christmas;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 Merry Christmas and a Happy New Year.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tidings we bring to you and your kin;</a:t>
            </a:r>
            <a:r>
              <a:rPr lang="en-US" sz="1800" dirty="0">
                <a:effectLst/>
                <a:latin typeface="MS Mincho" panose="02020609040205080304" pitchFamily="49" charset="-128"/>
                <a:ea typeface="Calibri" panose="020F0502020204030204" pitchFamily="34" charset="0"/>
                <a:cs typeface="MS Mincho" panose="02020609040205080304" pitchFamily="49" charset="-128"/>
              </a:rPr>
              <a:t> 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wish you a Merry Christmas and a Happy New Year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3" name="18 We Wish You a Merry Christmas (Karaoke Version)">
            <a:hlinkClick r:id="" action="ppaction://media"/>
            <a:extLst>
              <a:ext uri="{FF2B5EF4-FFF2-40B4-BE49-F238E27FC236}">
                <a16:creationId xmlns:a16="http://schemas.microsoft.com/office/drawing/2014/main" id="{15C5E086-065D-704E-ACE6-D25E92848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9191" y="22946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6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19D290-C1E4-FA26-2D6E-63D013EC05A0}"/>
              </a:ext>
            </a:extLst>
          </p:cNvPr>
          <p:cNvSpPr txBox="1"/>
          <p:nvPr/>
        </p:nvSpPr>
        <p:spPr>
          <a:xfrm>
            <a:off x="437920" y="407624"/>
            <a:ext cx="11096739" cy="1117228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Where am I?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Where have we landed?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FF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Where am I?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 think we’re stranded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FF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Where am I?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It’s not like home at all.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r>
              <a:rPr lang="en-US" dirty="0">
                <a:solidFill>
                  <a:srgbClr val="0000FF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Where am I?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Where have we landed?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FF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Where am I?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 think we’re stranded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FF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Where am I?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It’s not like home at all.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I’ve never heard of a planet like this.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Who’s ever heard of a planet like this?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have come from outer space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To discover the human race,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And it’s not like home at all!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Let’s explore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Take in the scenery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See the sights,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Do you agree with me?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Seems a shame to rush back home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Now we’re here.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Let’s pretend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That it’s a holiday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It’s ages since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had some time away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Seems a shame to rush back home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Now we’re here.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I’ve never heard of a planet like this.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Who’s ever heard of a planet like this?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have come from outer space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To discover the human race,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And it’s not like home </a:t>
            </a:r>
            <a:endParaRPr lang="en-GB" sz="1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And it’s not like home at all</a:t>
            </a:r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!</a:t>
            </a:r>
            <a:endParaRPr lang="en-GB" sz="1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C30C95-6F27-D1C8-33F3-FF5367A49E30}"/>
              </a:ext>
            </a:extLst>
          </p:cNvPr>
          <p:cNvSpPr txBox="1"/>
          <p:nvPr/>
        </p:nvSpPr>
        <p:spPr>
          <a:xfrm>
            <a:off x="437920" y="121185"/>
            <a:ext cx="1437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latin typeface="Sassoon Infant Rg" panose="02000603020000020003" pitchFamily="2" charset="77"/>
              </a:rPr>
              <a:t>Where am I?</a:t>
            </a:r>
          </a:p>
        </p:txBody>
      </p:sp>
      <p:pic>
        <p:nvPicPr>
          <p:cNvPr id="5" name="01 Where Am I_">
            <a:hlinkClick r:id="" action="ppaction://media"/>
            <a:extLst>
              <a:ext uri="{FF2B5EF4-FFF2-40B4-BE49-F238E27FC236}">
                <a16:creationId xmlns:a16="http://schemas.microsoft.com/office/drawing/2014/main" id="{9BC3E483-1EFD-AC46-0E88-4DE90D056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2058" y="56323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7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19FEDB-B7AC-3500-D99B-7FC17806C83D}"/>
              </a:ext>
            </a:extLst>
          </p:cNvPr>
          <p:cNvSpPr txBox="1"/>
          <p:nvPr/>
        </p:nvSpPr>
        <p:spPr>
          <a:xfrm>
            <a:off x="352540" y="275422"/>
            <a:ext cx="2307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latin typeface="Sassoon Infant Rg" panose="02000603020000020003" pitchFamily="2" charset="77"/>
              </a:rPr>
              <a:t>Well I Never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D5D2D-8C06-FAB6-B668-2D483FE0E26C}"/>
              </a:ext>
            </a:extLst>
          </p:cNvPr>
          <p:cNvSpPr txBox="1"/>
          <p:nvPr/>
        </p:nvSpPr>
        <p:spPr>
          <a:xfrm>
            <a:off x="352540" y="860197"/>
            <a:ext cx="11093985" cy="871007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Well I never, have you ever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Heard such exciting news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Well I never, have you ever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Who would have thought He’d choose? x2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Mary, He’s chosen Mary,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Mary the special one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Mary, He’s chosen Mary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To be the mother of His Son.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Well I never, have you ever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Heard such exciting news?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An angel told her,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Tapped her on the shoulder,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“God has chosen you.” x2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Mary, He’s chosen Mary,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Mary the special one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Mary, He’s chosen Mary,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To be the mother of His Son.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Well I never, have you ever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Heard such exciting news?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Well I never, have you ever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Who would have thought He’d choose? x2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Mary, He’s chosen Mary,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Mary the special one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Mary, He’s chosen Mary,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To be the mother of His Son.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02 Well I Never!">
            <a:hlinkClick r:id="" action="ppaction://media"/>
            <a:extLst>
              <a:ext uri="{FF2B5EF4-FFF2-40B4-BE49-F238E27FC236}">
                <a16:creationId xmlns:a16="http://schemas.microsoft.com/office/drawing/2014/main" id="{4B5F99E8-1896-9909-7AAE-8AE3E6BA2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9373" y="55914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3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BB9D2F-EF14-8D17-EBB6-2816056A9E16}"/>
              </a:ext>
            </a:extLst>
          </p:cNvPr>
          <p:cNvSpPr txBox="1"/>
          <p:nvPr/>
        </p:nvSpPr>
        <p:spPr>
          <a:xfrm>
            <a:off x="253388" y="275422"/>
            <a:ext cx="2821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Sassoon Infant Rg" panose="02000603020000020003" pitchFamily="2" charset="77"/>
              </a:rPr>
              <a:t>Come on are you ready?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0E0F02-859B-F6F8-D107-EEE0E5A9D9DC}"/>
              </a:ext>
            </a:extLst>
          </p:cNvPr>
          <p:cNvSpPr txBox="1"/>
          <p:nvPr/>
        </p:nvSpPr>
        <p:spPr>
          <a:xfrm>
            <a:off x="253388" y="675532"/>
            <a:ext cx="11105002" cy="1144928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Come on, are you ready?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 know the bags are heavy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But we’ve got to get to Bethlehem.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Come on, are you ready?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 know the bags are heavy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But we’ve got to get to Bethlehem.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Come on, come on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Let’s go, let’s go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We’ve got to walk a long, long way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No time, no time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To lose, to lose,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We’ve got to find a place to stay.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Come on, let’s get </a:t>
            </a:r>
            <a:r>
              <a:rPr lang="en-US" sz="1800" dirty="0" err="1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walkin</a:t>
            </a:r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’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We’ll have to save the </a:t>
            </a:r>
            <a:r>
              <a:rPr lang="en-US" sz="1800" dirty="0" err="1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talkin</a:t>
            </a:r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’,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We’ve got to get to Bethlehem.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Come on, let’s get </a:t>
            </a:r>
            <a:r>
              <a:rPr lang="en-US" sz="1800" dirty="0" err="1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walkin</a:t>
            </a:r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’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We’ll have to save the </a:t>
            </a:r>
            <a:r>
              <a:rPr lang="en-US" sz="1800" dirty="0" err="1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talkin</a:t>
            </a:r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’,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We’ve got to get to Bethlehem.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Come on, come on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Let’s go, let’s go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We’ve got to walk a long, long way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No time, no time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To lose, to lose,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We’ve got to find a place to stay.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Come on will you speed up?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No time to put your feet up!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We’ve got to get to Bethlehem.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Come on will you speed up?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No time to put your feet up!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We’ve got to get to Bethlehem.</a:t>
            </a:r>
          </a:p>
          <a:p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Come on, come on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Let’s go, let’s go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We’ve got to walk a long, long way.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No time, no time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To lose, to lose,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We’ve got to find a place to stay.</a:t>
            </a:r>
            <a:endParaRPr lang="en-GB" sz="18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03 Come On, Are You Ready_">
            <a:hlinkClick r:id="" action="ppaction://media"/>
            <a:extLst>
              <a:ext uri="{FF2B5EF4-FFF2-40B4-BE49-F238E27FC236}">
                <a16:creationId xmlns:a16="http://schemas.microsoft.com/office/drawing/2014/main" id="{D66AEBEF-6D72-D262-BA1C-DB087196D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0198" y="5742289"/>
            <a:ext cx="561764" cy="5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6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007653-B49F-1D62-0220-C681E40EC188}"/>
              </a:ext>
            </a:extLst>
          </p:cNvPr>
          <p:cNvSpPr txBox="1"/>
          <p:nvPr/>
        </p:nvSpPr>
        <p:spPr>
          <a:xfrm>
            <a:off x="605928" y="396607"/>
            <a:ext cx="3330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Sassoon Infant Rg" panose="02000603020000020003" pitchFamily="2" charset="77"/>
              </a:rPr>
              <a:t>Just a Little bit of Room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E137B9-A24C-FAF8-CF41-7567EC6EEE77}"/>
              </a:ext>
            </a:extLst>
          </p:cNvPr>
          <p:cNvSpPr txBox="1"/>
          <p:nvPr/>
        </p:nvSpPr>
        <p:spPr>
          <a:xfrm>
            <a:off x="528810" y="760165"/>
            <a:ext cx="11501608" cy="978729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Have you got room, just a little bit of room?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We’re looking for a place to stay.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Have you got room, just a little bit of room?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promise not to get in your way! x2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don’t need a fancy hotel,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won’t make a fuss.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All we want is a little bit of room,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 little bit of room for us!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Have you got room, just a little bit of room?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We’re looking for a place to stay.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Have you got room, just a little bit of room?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promise not to get in your way! x2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don’t need breakfast in bed,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We’ll be the perfect guests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All we want is a little bit of room,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 little bit of room to rest.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Have you got room, just a little bit of room?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We’re looking for a place to stay.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Have you got room, just a little bit of room?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promise not to get in your way! x2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don’t need a room with a view,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don’t expect to choose.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All we want is a little bit of room,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 little bit of room to snooze.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Have you got room, just a little bit of room?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We’re looking for a place to stay.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Have you got room, just a little bit of room?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promise not to get in your way! x2</a:t>
            </a:r>
            <a:endParaRPr lang="en-GB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04 Just A Little Bit Of Room">
            <a:hlinkClick r:id="" action="ppaction://media"/>
            <a:extLst>
              <a:ext uri="{FF2B5EF4-FFF2-40B4-BE49-F238E27FC236}">
                <a16:creationId xmlns:a16="http://schemas.microsoft.com/office/drawing/2014/main" id="{245BA2E7-9DEC-C20A-4385-DCF087CDE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614" y="50725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1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GELS SONG">
            <a:hlinkClick r:id="" action="ppaction://media"/>
            <a:extLst>
              <a:ext uri="{FF2B5EF4-FFF2-40B4-BE49-F238E27FC236}">
                <a16:creationId xmlns:a16="http://schemas.microsoft.com/office/drawing/2014/main" id="{CF4B040E-5073-71F7-6360-B9F8EE918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3258" y="4995404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19181E-E405-851C-904A-F2ACA6C3E284}"/>
              </a:ext>
            </a:extLst>
          </p:cNvPr>
          <p:cNvSpPr txBox="1"/>
          <p:nvPr/>
        </p:nvSpPr>
        <p:spPr>
          <a:xfrm>
            <a:off x="407624" y="25360"/>
            <a:ext cx="6147412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The Angels Appeared in the sky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 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The angels appeared in the sky,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Spreading their wings, Spreading their wings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The angels appeared in the sky,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Spreading their wings.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 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They spoke in a beautiful voice,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Loudly and clear, loudly and clear.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They spoke in a beautiful voice,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Loudly and clear.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 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They told all the shepherds below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Jesus is born, Jesus is born.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They told all the shepherds below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Jesus is born.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The angels appeared in the sky,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Spreading their wings, Spreading their wings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The angels appeared in the sky,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000" dirty="0">
                <a:effectLst/>
                <a:latin typeface="Sassoon Infant Rg" panose="02000603020000020003" pitchFamily="2" charset="77"/>
                <a:ea typeface="Calibri" panose="020F0502020204030204" pitchFamily="34" charset="0"/>
                <a:cs typeface="Comic Sans MS" panose="030F0902030302020204" pitchFamily="66" charset="0"/>
              </a:rPr>
              <a:t>Spreading their wings.</a:t>
            </a:r>
            <a:endParaRPr lang="en-GB" sz="2000" dirty="0">
              <a:effectLst/>
              <a:latin typeface="Sassoon Infant Rg" panose="02000603020000020003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Liam Doherty Architects 5">
            <a:hlinkClick r:id="" action="ppaction://media"/>
            <a:extLst>
              <a:ext uri="{FF2B5EF4-FFF2-40B4-BE49-F238E27FC236}">
                <a16:creationId xmlns:a16="http://schemas.microsoft.com/office/drawing/2014/main" id="{F224358E-731D-7914-B5A5-7C97D23525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3258" y="10497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95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B9014F-13C9-E526-82D7-B4083E8E12D1}"/>
              </a:ext>
            </a:extLst>
          </p:cNvPr>
          <p:cNvSpPr txBox="1"/>
          <p:nvPr/>
        </p:nvSpPr>
        <p:spPr>
          <a:xfrm>
            <a:off x="363557" y="319489"/>
            <a:ext cx="3028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Sassoon Infant Rg" panose="02000603020000020003" pitchFamily="2" charset="77"/>
              </a:rPr>
              <a:t>The Shepherd’s Conga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0CB7E-9B72-B753-F31E-C3AB185A0F56}"/>
              </a:ext>
            </a:extLst>
          </p:cNvPr>
          <p:cNvSpPr txBox="1"/>
          <p:nvPr/>
        </p:nvSpPr>
        <p:spPr>
          <a:xfrm>
            <a:off x="462709" y="781154"/>
            <a:ext cx="11446526" cy="992054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000" dirty="0">
                <a:latin typeface="Sassoon Infant Rg" panose="02000603020000020003" pitchFamily="2" charset="77"/>
              </a:rPr>
              <a:t>Here we come, the shepherds,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A-­‐piping down the hillside,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A-­‐looking for a baby in Bethlehem!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Here we come, the shepherds,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A-­‐piping down the hillside,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A-­‐looking for a baby in Bethlehem!</a:t>
            </a: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r>
              <a:rPr lang="en-US" sz="2000" dirty="0">
                <a:latin typeface="Sassoon Infant Rg" panose="02000603020000020003" pitchFamily="2" charset="77"/>
              </a:rPr>
              <a:t>Doo doo doo -­‐ Hey!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Doo doo doo -­‐ </a:t>
            </a:r>
            <a:r>
              <a:rPr lang="en-US" sz="2000" dirty="0" err="1">
                <a:latin typeface="Sassoon Infant Rg" panose="02000603020000020003" pitchFamily="2" charset="77"/>
              </a:rPr>
              <a:t>Whoo</a:t>
            </a:r>
            <a:r>
              <a:rPr lang="en-US" sz="2000" dirty="0">
                <a:latin typeface="Sassoon Infant Rg" panose="02000603020000020003" pitchFamily="2" charset="77"/>
              </a:rPr>
              <a:t>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Doo doo doo -­‐ Yeah!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Bum-­‐bum-­‐bum-­‐pa-­‐dah!</a:t>
            </a: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r>
              <a:rPr lang="en-US" sz="2000" dirty="0">
                <a:latin typeface="Sassoon Infant Rg" panose="02000603020000020003" pitchFamily="2" charset="77"/>
              </a:rPr>
              <a:t>Here we come, the shepherds,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A-­‐limbo down the hillside,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A-­‐looking for a baby in Bethlehem!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Here we come, the shepherds,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A-­‐limbo down the hillside,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A-­‐looking for a baby in Bethlehem!</a:t>
            </a: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r>
              <a:rPr lang="en-US" sz="2000" dirty="0">
                <a:latin typeface="Sassoon Infant Rg" panose="02000603020000020003" pitchFamily="2" charset="77"/>
              </a:rPr>
              <a:t>CHORUS</a:t>
            </a:r>
          </a:p>
          <a:p>
            <a:endParaRPr lang="en-US" sz="2000" dirty="0">
              <a:latin typeface="Sassoon Infant Rg" panose="02000603020000020003" pitchFamily="2" charset="77"/>
            </a:endParaRPr>
          </a:p>
          <a:p>
            <a:r>
              <a:rPr lang="en-US" sz="2000" dirty="0">
                <a:latin typeface="Sassoon Infant Rg" panose="02000603020000020003" pitchFamily="2" charset="77"/>
              </a:rPr>
              <a:t>Here we come, the shepherds,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A-­‐shimmy down the hillside,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A-­‐looking for a baby in Bethlehem!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Here we come, the shepherds,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A-­‐shimmy down the hillside,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A-­‐looking for a baby in Bethlehem! 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Doo doo doo -­‐ Hey!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Doo doo doo -­‐ </a:t>
            </a:r>
            <a:r>
              <a:rPr lang="en-US" sz="2000" dirty="0" err="1">
                <a:latin typeface="Sassoon Infant Rg" panose="02000603020000020003" pitchFamily="2" charset="77"/>
              </a:rPr>
              <a:t>Whoo</a:t>
            </a:r>
            <a:r>
              <a:rPr lang="en-US" sz="2000" dirty="0">
                <a:latin typeface="Sassoon Infant Rg" panose="02000603020000020003" pitchFamily="2" charset="77"/>
              </a:rPr>
              <a:t>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Doo doo doo -­‐ Yeah!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Bum-­‐bum-­‐bum-­‐pa-­‐dah!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Doo doo doo -­‐ Hey!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Doo doo doo -­‐ </a:t>
            </a:r>
            <a:r>
              <a:rPr lang="en-US" sz="2000" dirty="0" err="1">
                <a:latin typeface="Sassoon Infant Rg" panose="02000603020000020003" pitchFamily="2" charset="77"/>
              </a:rPr>
              <a:t>Whoo</a:t>
            </a:r>
            <a:r>
              <a:rPr lang="en-US" sz="2000" dirty="0">
                <a:latin typeface="Sassoon Infant Rg" panose="02000603020000020003" pitchFamily="2" charset="77"/>
              </a:rPr>
              <a:t>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Doo doo doo -­‐ Yeah!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Bum-­‐bum-­‐bum-­‐pa-­‐dah!</a:t>
            </a:r>
          </a:p>
          <a:p>
            <a:r>
              <a:rPr lang="en-US" sz="2000" dirty="0">
                <a:latin typeface="Sassoon Infant Rg" panose="02000603020000020003" pitchFamily="2" charset="77"/>
              </a:rPr>
              <a:t>Bum-­‐bum-­‐bum-­‐pa-­‐dah! </a:t>
            </a:r>
            <a:r>
              <a:rPr lang="en-US" sz="2000" dirty="0" err="1">
                <a:latin typeface="Sassoon Infant Rg" panose="02000603020000020003" pitchFamily="2" charset="77"/>
              </a:rPr>
              <a:t>Whoo</a:t>
            </a:r>
            <a:endParaRPr lang="en-US" sz="2000" dirty="0">
              <a:latin typeface="Sassoon Infant Rg" panose="02000603020000020003" pitchFamily="2" charset="77"/>
            </a:endParaRPr>
          </a:p>
          <a:p>
            <a:r>
              <a:rPr lang="en-US" sz="2000" dirty="0">
                <a:latin typeface="Sassoon Infant Rg" panose="02000603020000020003" pitchFamily="2" charset="77"/>
              </a:rPr>
              <a:t>                                                   Backing </a:t>
            </a:r>
          </a:p>
        </p:txBody>
      </p:sp>
      <p:pic>
        <p:nvPicPr>
          <p:cNvPr id="4" name="The Shepherds' Conga backing track (from The Angel's Harp, franticproductions.co.uk)">
            <a:hlinkClick r:id="" action="ppaction://media"/>
            <a:extLst>
              <a:ext uri="{FF2B5EF4-FFF2-40B4-BE49-F238E27FC236}">
                <a16:creationId xmlns:a16="http://schemas.microsoft.com/office/drawing/2014/main" id="{12C08BCD-509D-B363-E4A2-164F9A396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4332" y="5264046"/>
            <a:ext cx="812800" cy="812800"/>
          </a:xfrm>
          <a:prstGeom prst="rect">
            <a:avLst/>
          </a:prstGeom>
        </p:spPr>
      </p:pic>
      <p:pic>
        <p:nvPicPr>
          <p:cNvPr id="5" name="Liam Doherty Architects 4">
            <a:hlinkClick r:id="" action="ppaction://media"/>
            <a:extLst>
              <a:ext uri="{FF2B5EF4-FFF2-40B4-BE49-F238E27FC236}">
                <a16:creationId xmlns:a16="http://schemas.microsoft.com/office/drawing/2014/main" id="{F617B93C-7A94-7398-07E0-5D3F7DB72E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3248" y="428955"/>
            <a:ext cx="461665" cy="4616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83073B-9D3E-915F-B62A-81E9F0C52D57}"/>
              </a:ext>
            </a:extLst>
          </p:cNvPr>
          <p:cNvSpPr txBox="1"/>
          <p:nvPr/>
        </p:nvSpPr>
        <p:spPr>
          <a:xfrm>
            <a:off x="8934680" y="121186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assoon Infant Rg" panose="02000603020000020003" pitchFamily="2" charset="77"/>
              </a:rPr>
              <a:t>Sing-a-long</a:t>
            </a:r>
          </a:p>
        </p:txBody>
      </p:sp>
    </p:spTree>
    <p:extLst>
      <p:ext uri="{BB962C8B-B14F-4D97-AF65-F5344CB8AC3E}">
        <p14:creationId xmlns:p14="http://schemas.microsoft.com/office/powerpoint/2010/main" val="97238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6454E3-6C75-E9E0-3058-0CF142CFA1F2}"/>
              </a:ext>
            </a:extLst>
          </p:cNvPr>
          <p:cNvSpPr txBox="1"/>
          <p:nvPr/>
        </p:nvSpPr>
        <p:spPr>
          <a:xfrm>
            <a:off x="413119" y="859316"/>
            <a:ext cx="11778881" cy="13901404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 star kept shining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On that special night,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 star kept shining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With its special light.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 star kept shining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Over the stable bare,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A star kept shining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On all who gathered there.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61C229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FF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on kings and shepherds,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FF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your special light,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on kings and shepherds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on through the night.</a:t>
            </a: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CHORUS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 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on gentle Mary,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your special light,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on caring Joseph,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on through the night.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CHORUS </a:t>
            </a:r>
          </a:p>
          <a:p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61C229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on baby Jesus,</a:t>
            </a:r>
          </a:p>
          <a:p>
            <a:r>
              <a:rPr lang="en-US" sz="2400" dirty="0">
                <a:solidFill>
                  <a:srgbClr val="61C229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your special light,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on baby Jesus,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Shine on through the night.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61C229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Sassoon Infant Rg" panose="02000603020000020003" pitchFamily="2" charset="77"/>
              </a:rPr>
              <a:t>CHORUS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F2A2B-609A-75F9-6007-32FBFEBA342A}"/>
              </a:ext>
            </a:extLst>
          </p:cNvPr>
          <p:cNvSpPr txBox="1"/>
          <p:nvPr/>
        </p:nvSpPr>
        <p:spPr>
          <a:xfrm>
            <a:off x="253388" y="264405"/>
            <a:ext cx="2747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Sassoon Infant Rg" panose="02000603020000020003" pitchFamily="2" charset="77"/>
              </a:rPr>
              <a:t>A Star Kept Shining</a:t>
            </a:r>
          </a:p>
        </p:txBody>
      </p:sp>
      <p:pic>
        <p:nvPicPr>
          <p:cNvPr id="5" name="07 A Star Kept Shining">
            <a:hlinkClick r:id="" action="ppaction://media"/>
            <a:extLst>
              <a:ext uri="{FF2B5EF4-FFF2-40B4-BE49-F238E27FC236}">
                <a16:creationId xmlns:a16="http://schemas.microsoft.com/office/drawing/2014/main" id="{DB7E8FE7-995F-4AF0-72C3-ECC69B6A7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79799" y="44665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ECDB0C-7C05-38A9-01DC-91DBB20D57E1}"/>
              </a:ext>
            </a:extLst>
          </p:cNvPr>
          <p:cNvSpPr txBox="1"/>
          <p:nvPr/>
        </p:nvSpPr>
        <p:spPr>
          <a:xfrm>
            <a:off x="374573" y="275422"/>
            <a:ext cx="2192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Sassoon Infant Rg" panose="02000603020000020003" pitchFamily="2" charset="77"/>
              </a:rPr>
              <a:t>We Three Kings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DD0CBF-BA9B-E8E3-1365-28534E74FD03}"/>
              </a:ext>
            </a:extLst>
          </p:cNvPr>
          <p:cNvSpPr txBox="1"/>
          <p:nvPr/>
        </p:nvSpPr>
        <p:spPr>
          <a:xfrm>
            <a:off x="374573" y="737087"/>
            <a:ext cx="11644829" cy="1311128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three kings,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Here to see the baby,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Travelling far,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Following the star.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We three kings, 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Here to see the baby,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The baby who’s King of the world.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FF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Gold I bring,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Gold for the baby.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FF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Gold I bring,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Gold for the King.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CHORUS</a:t>
            </a: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400" dirty="0"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Myrrh I bring,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Myrrh for the baby.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FF0000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Myrrh I bring,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Myrrh for the King.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CHORUS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rgbClr val="61C229"/>
              </a:solidFill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61C229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Incense I bring,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Incense for the baby.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61C229"/>
                </a:solidFill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Incense I bring,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Incense for the King.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Sassoon Infant Rg" panose="02000603020000020003" pitchFamily="2" charset="77"/>
                <a:ea typeface="MS Mincho" panose="02020609040205080304" pitchFamily="49" charset="-128"/>
                <a:cs typeface="Times New Roman" panose="02020603050405020304" pitchFamily="18" charset="0"/>
              </a:rPr>
              <a:t>CHORUS</a:t>
            </a:r>
            <a:endParaRPr lang="en-GB" sz="2400" dirty="0">
              <a:effectLst/>
              <a:latin typeface="Sassoon Infant Rg" panose="02000603020000020003" pitchFamily="2" charset="77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06 We Three Kings">
            <a:hlinkClick r:id="" action="ppaction://media"/>
            <a:extLst>
              <a:ext uri="{FF2B5EF4-FFF2-40B4-BE49-F238E27FC236}">
                <a16:creationId xmlns:a16="http://schemas.microsoft.com/office/drawing/2014/main" id="{0E799092-388F-10C3-A8FA-0705D973E3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2574" y="49954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1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Sagona Extra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agona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1859</Words>
  <Application>Microsoft Office PowerPoint</Application>
  <PresentationFormat>Widescreen</PresentationFormat>
  <Paragraphs>434</Paragraphs>
  <Slides>12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RetrospectVTI</vt:lpstr>
      <vt:lpstr>Christmas with the Aliens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Christmas with the Aliens</dc:title>
  <dc:creator>Liam Doherty</dc:creator>
  <cp:lastModifiedBy>Liam Doherty</cp:lastModifiedBy>
  <cp:revision>3</cp:revision>
  <dcterms:created xsi:type="dcterms:W3CDTF">2024-11-01T08:27:16Z</dcterms:created>
  <dcterms:modified xsi:type="dcterms:W3CDTF">2024-11-21T10:47:30Z</dcterms:modified>
</cp:coreProperties>
</file>